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1" r:id="rId3"/>
    <p:sldId id="262" r:id="rId4"/>
    <p:sldId id="263" r:id="rId5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CC00CC"/>
    <a:srgbClr val="FF3300"/>
    <a:srgbClr val="0000FF"/>
    <a:srgbClr val="CC3300"/>
    <a:srgbClr val="339933"/>
    <a:srgbClr val="99FFCC"/>
    <a:srgbClr val="EBC2BB"/>
    <a:srgbClr val="6FB63A"/>
    <a:srgbClr val="99CC00"/>
    <a:srgbClr val="A5002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90" d="100"/>
          <a:sy n="90" d="100"/>
        </p:scale>
        <p:origin x="-456" y="-6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A8F1D-95F2-46CF-804E-D42CA1687E30}" type="datetimeFigureOut">
              <a:rPr lang="th-TH" smtClean="0"/>
              <a:pPr/>
              <a:t>27/07/64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2496F-C044-4FEA-B7D3-C4ABCBDE3E0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A8F1D-95F2-46CF-804E-D42CA1687E30}" type="datetimeFigureOut">
              <a:rPr lang="th-TH" smtClean="0"/>
              <a:pPr/>
              <a:t>27/07/64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2496F-C044-4FEA-B7D3-C4ABCBDE3E0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A8F1D-95F2-46CF-804E-D42CA1687E30}" type="datetimeFigureOut">
              <a:rPr lang="th-TH" smtClean="0"/>
              <a:pPr/>
              <a:t>27/07/64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2496F-C044-4FEA-B7D3-C4ABCBDE3E0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A8F1D-95F2-46CF-804E-D42CA1687E30}" type="datetimeFigureOut">
              <a:rPr lang="th-TH" smtClean="0"/>
              <a:pPr/>
              <a:t>27/07/64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2496F-C044-4FEA-B7D3-C4ABCBDE3E0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A8F1D-95F2-46CF-804E-D42CA1687E30}" type="datetimeFigureOut">
              <a:rPr lang="th-TH" smtClean="0"/>
              <a:pPr/>
              <a:t>27/07/64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2496F-C044-4FEA-B7D3-C4ABCBDE3E0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A8F1D-95F2-46CF-804E-D42CA1687E30}" type="datetimeFigureOut">
              <a:rPr lang="th-TH" smtClean="0"/>
              <a:pPr/>
              <a:t>27/07/64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2496F-C044-4FEA-B7D3-C4ABCBDE3E0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A8F1D-95F2-46CF-804E-D42CA1687E30}" type="datetimeFigureOut">
              <a:rPr lang="th-TH" smtClean="0"/>
              <a:pPr/>
              <a:t>27/07/64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2496F-C044-4FEA-B7D3-C4ABCBDE3E0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A8F1D-95F2-46CF-804E-D42CA1687E30}" type="datetimeFigureOut">
              <a:rPr lang="th-TH" smtClean="0"/>
              <a:pPr/>
              <a:t>27/07/64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2496F-C044-4FEA-B7D3-C4ABCBDE3E0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A8F1D-95F2-46CF-804E-D42CA1687E30}" type="datetimeFigureOut">
              <a:rPr lang="th-TH" smtClean="0"/>
              <a:pPr/>
              <a:t>27/07/64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2496F-C044-4FEA-B7D3-C4ABCBDE3E0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A8F1D-95F2-46CF-804E-D42CA1687E30}" type="datetimeFigureOut">
              <a:rPr lang="th-TH" smtClean="0"/>
              <a:pPr/>
              <a:t>27/07/64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2496F-C044-4FEA-B7D3-C4ABCBDE3E0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A8F1D-95F2-46CF-804E-D42CA1687E30}" type="datetimeFigureOut">
              <a:rPr lang="th-TH" smtClean="0"/>
              <a:pPr/>
              <a:t>27/07/64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2496F-C044-4FEA-B7D3-C4ABCBDE3E0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9A8F1D-95F2-46CF-804E-D42CA1687E30}" type="datetimeFigureOut">
              <a:rPr lang="th-TH" smtClean="0"/>
              <a:pPr/>
              <a:t>27/07/64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82496F-C044-4FEA-B7D3-C4ABCBDE3E0A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 5"/>
          <p:cNvSpPr/>
          <p:nvPr/>
        </p:nvSpPr>
        <p:spPr>
          <a:xfrm>
            <a:off x="306986" y="785794"/>
            <a:ext cx="8496944" cy="1815882"/>
          </a:xfrm>
          <a:prstGeom prst="rect">
            <a:avLst/>
          </a:prstGeom>
          <a:ln w="57150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th-TH" b="1" dirty="0" smtClean="0">
                <a:solidFill>
                  <a:srgbClr val="000000"/>
                </a:solidFill>
                <a:latin typeface="AngsanaUPC" pitchFamily="18" charset="-34"/>
                <a:cs typeface="AngsanaUPC" pitchFamily="18" charset="-34"/>
              </a:rPr>
              <a:t>งบเงินกู้เพื่อแก้ปัญหา เยียวยา และฟื้นฟูเศรษฐกิจและสังคมที่ได้รับผลกระทบ</a:t>
            </a:r>
          </a:p>
          <a:p>
            <a:pPr algn="ctr"/>
            <a:r>
              <a:rPr lang="th-TH" b="1" dirty="0" smtClean="0">
                <a:solidFill>
                  <a:srgbClr val="000000"/>
                </a:solidFill>
                <a:latin typeface="AngsanaUPC" pitchFamily="18" charset="-34"/>
                <a:cs typeface="AngsanaUPC" pitchFamily="18" charset="-34"/>
              </a:rPr>
              <a:t>ของโรคติดเชื้อ</a:t>
            </a:r>
            <a:r>
              <a:rPr lang="th-TH" b="1" dirty="0" err="1" smtClean="0">
                <a:solidFill>
                  <a:srgbClr val="000000"/>
                </a:solidFill>
                <a:latin typeface="AngsanaUPC" pitchFamily="18" charset="-34"/>
                <a:cs typeface="AngsanaUPC" pitchFamily="18" charset="-34"/>
              </a:rPr>
              <a:t>ไวรัส</a:t>
            </a:r>
            <a:r>
              <a:rPr lang="th-TH" b="1" dirty="0" smtClean="0">
                <a:solidFill>
                  <a:srgbClr val="000000"/>
                </a:solidFill>
                <a:latin typeface="AngsanaUPC" pitchFamily="18" charset="-34"/>
                <a:cs typeface="AngsanaUPC" pitchFamily="18" charset="-34"/>
              </a:rPr>
              <a:t>โคโรนา 2019 (</a:t>
            </a:r>
            <a:r>
              <a:rPr lang="en-US" b="1" dirty="0" smtClean="0">
                <a:solidFill>
                  <a:srgbClr val="000000"/>
                </a:solidFill>
                <a:latin typeface="AngsanaUPC" pitchFamily="18" charset="-34"/>
                <a:cs typeface="AngsanaUPC" pitchFamily="18" charset="-34"/>
              </a:rPr>
              <a:t>COVID-19</a:t>
            </a:r>
            <a:r>
              <a:rPr lang="th-TH" b="1" dirty="0" smtClean="0">
                <a:solidFill>
                  <a:srgbClr val="000000"/>
                </a:solidFill>
                <a:latin typeface="AngsanaUPC" pitchFamily="18" charset="-34"/>
                <a:cs typeface="AngsanaUPC" pitchFamily="18" charset="-34"/>
              </a:rPr>
              <a:t>)</a:t>
            </a:r>
          </a:p>
          <a:p>
            <a:pPr algn="ctr"/>
            <a:r>
              <a:rPr lang="th-TH" b="1" dirty="0" smtClean="0">
                <a:solidFill>
                  <a:srgbClr val="000000"/>
                </a:solidFill>
                <a:latin typeface="AngsanaUPC" pitchFamily="18" charset="-34"/>
                <a:cs typeface="AngsanaUPC" pitchFamily="18" charset="-34"/>
              </a:rPr>
              <a:t>ค่าครุภัณฑ์ ที่ดินและสิ่งก่อสร้าง หน่วยงานภูมิภาค สำนักงานปลัดกระทรวงสาธารณสุข </a:t>
            </a:r>
          </a:p>
          <a:p>
            <a:pPr algn="ctr"/>
            <a:r>
              <a:rPr lang="th-TH" b="1" dirty="0" smtClean="0">
                <a:solidFill>
                  <a:srgbClr val="000000"/>
                </a:solidFill>
                <a:latin typeface="AngsanaUPC" pitchFamily="18" charset="-34"/>
                <a:cs typeface="AngsanaUPC" pitchFamily="18" charset="-34"/>
              </a:rPr>
              <a:t>ณ </a:t>
            </a:r>
            <a:r>
              <a:rPr lang="th-TH" b="1" dirty="0">
                <a:solidFill>
                  <a:srgbClr val="000000"/>
                </a:solidFill>
                <a:latin typeface="AngsanaUPC" pitchFamily="18" charset="-34"/>
                <a:cs typeface="AngsanaUPC" pitchFamily="18" charset="-34"/>
              </a:rPr>
              <a:t> </a:t>
            </a:r>
            <a:r>
              <a:rPr lang="th-TH" b="1" dirty="0" smtClean="0">
                <a:solidFill>
                  <a:srgbClr val="000000"/>
                </a:solidFill>
                <a:latin typeface="AngsanaUPC" pitchFamily="18" charset="-34"/>
                <a:cs typeface="AngsanaUPC" pitchFamily="18" charset="-34"/>
              </a:rPr>
              <a:t>22 กรกฎาคม 2564</a:t>
            </a:r>
            <a:endParaRPr lang="th-TH" b="1" dirty="0">
              <a:solidFill>
                <a:srgbClr val="000000"/>
              </a:solidFill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2" name="กล่องข้อความ 1"/>
          <p:cNvSpPr txBox="1"/>
          <p:nvPr/>
        </p:nvSpPr>
        <p:spPr>
          <a:xfrm>
            <a:off x="357158" y="2571744"/>
            <a:ext cx="8427248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>
                <a:solidFill>
                  <a:srgbClr val="FF3300"/>
                </a:solidFill>
              </a:rPr>
              <a:t>	รับ</a:t>
            </a:r>
            <a:r>
              <a:rPr lang="th-TH" b="1" dirty="0">
                <a:solidFill>
                  <a:srgbClr val="FF3300"/>
                </a:solidFill>
              </a:rPr>
              <a:t>แจ้งจัดสรร รวม 2 รอบ วงเงิน 32,553,700.-บาท</a:t>
            </a:r>
            <a:endParaRPr lang="en-US" dirty="0">
              <a:solidFill>
                <a:srgbClr val="FF3300"/>
              </a:solidFill>
            </a:endParaRPr>
          </a:p>
          <a:p>
            <a:r>
              <a:rPr lang="th-TH" b="1" u="sng" dirty="0" smtClean="0">
                <a:solidFill>
                  <a:schemeClr val="bg1"/>
                </a:solidFill>
              </a:rPr>
              <a:t>รอบ 1</a:t>
            </a:r>
            <a:r>
              <a:rPr lang="th-TH" b="1" dirty="0" smtClean="0">
                <a:solidFill>
                  <a:schemeClr val="bg1"/>
                </a:solidFill>
              </a:rPr>
              <a:t>   	แจ้งจัดสรร 3,053,400 บาท</a:t>
            </a:r>
          </a:p>
          <a:p>
            <a:r>
              <a:rPr lang="th-TH" b="1" dirty="0" smtClean="0">
                <a:solidFill>
                  <a:schemeClr val="bg1"/>
                </a:solidFill>
              </a:rPr>
              <a:t>	ครุภัณฑ์ 1 รายการ 2 ชิ้น 900,000 บาท</a:t>
            </a:r>
          </a:p>
          <a:p>
            <a:r>
              <a:rPr lang="th-TH" b="1" dirty="0" smtClean="0">
                <a:solidFill>
                  <a:schemeClr val="bg1"/>
                </a:solidFill>
              </a:rPr>
              <a:t>	สิ่งก่อสร้าง 2 รายการ </a:t>
            </a:r>
            <a:r>
              <a:rPr lang="th-TH" b="1" dirty="0">
                <a:solidFill>
                  <a:schemeClr val="bg1"/>
                </a:solidFill>
              </a:rPr>
              <a:t>6</a:t>
            </a:r>
            <a:r>
              <a:rPr lang="th-TH" b="1" dirty="0" smtClean="0">
                <a:solidFill>
                  <a:schemeClr val="bg1"/>
                </a:solidFill>
              </a:rPr>
              <a:t> ที่ </a:t>
            </a:r>
            <a:r>
              <a:rPr lang="th-TH" dirty="0" smtClean="0"/>
              <a:t> </a:t>
            </a:r>
            <a:r>
              <a:rPr lang="th-TH" sz="18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2</a:t>
            </a:r>
            <a:r>
              <a:rPr lang="en-US" sz="18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,</a:t>
            </a:r>
            <a:r>
              <a:rPr lang="th-TH" sz="18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153</a:t>
            </a:r>
            <a:r>
              <a:rPr lang="en-US" sz="18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,</a:t>
            </a:r>
            <a:r>
              <a:rPr lang="th-TH" sz="18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400.00</a:t>
            </a:r>
            <a:r>
              <a:rPr lang="th-TH" sz="1800" b="1" dirty="0" smtClean="0">
                <a:solidFill>
                  <a:schemeClr val="bg1"/>
                </a:solidFill>
              </a:rPr>
              <a:t>บาท</a:t>
            </a:r>
          </a:p>
          <a:p>
            <a:r>
              <a:rPr lang="th-TH" sz="1800" b="1" dirty="0">
                <a:solidFill>
                  <a:schemeClr val="bg1"/>
                </a:solidFill>
              </a:rPr>
              <a:t>	</a:t>
            </a:r>
            <a:r>
              <a:rPr lang="th-TH" sz="1800" b="1" u="sng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คืน</a:t>
            </a:r>
            <a:r>
              <a:rPr lang="th-TH" sz="1800" b="1" dirty="0" smtClean="0">
                <a:solidFill>
                  <a:schemeClr val="bg1"/>
                </a:solidFill>
                <a:latin typeface="TH SarabunPSK" pitchFamily="34" charset="-34"/>
              </a:rPr>
              <a:t>ปรับปรุง</a:t>
            </a:r>
            <a:r>
              <a:rPr lang="th-TH" sz="18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หอ </a:t>
            </a:r>
            <a:r>
              <a:rPr lang="th-TH" sz="1800" b="1" dirty="0" err="1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ผป</a:t>
            </a:r>
            <a:r>
              <a:rPr lang="th-TH" sz="18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.2รายการ 4 ที่(</a:t>
            </a:r>
            <a:r>
              <a:rPr lang="th-TH" sz="1800" b="1" dirty="0" err="1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รพ.ขส</a:t>
            </a:r>
            <a:r>
              <a:rPr lang="th-TH" sz="18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.1,</a:t>
            </a:r>
            <a:r>
              <a:rPr lang="th-TH" sz="1800" b="1" dirty="0" err="1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รพ.บร</a:t>
            </a:r>
            <a:r>
              <a:rPr lang="th-TH" sz="18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.3)</a:t>
            </a:r>
            <a:r>
              <a:rPr lang="en-US" sz="18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1</a:t>
            </a:r>
            <a:r>
              <a:rPr lang="th-TH" sz="18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,</a:t>
            </a:r>
            <a:r>
              <a:rPr lang="en-US" sz="18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9</a:t>
            </a:r>
            <a:r>
              <a:rPr lang="en-US" sz="18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3</a:t>
            </a:r>
            <a:r>
              <a:rPr lang="en-US" sz="18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2</a:t>
            </a:r>
            <a:r>
              <a:rPr lang="th-TH" sz="18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,</a:t>
            </a:r>
            <a:r>
              <a:rPr lang="en-US" sz="18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600.00</a:t>
            </a:r>
            <a:r>
              <a:rPr lang="th-TH" sz="18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บาท</a:t>
            </a:r>
            <a:endParaRPr lang="en-US" sz="1800" b="1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  <a:p>
            <a:r>
              <a:rPr lang="th-TH" b="1" u="sng" dirty="0" smtClean="0">
                <a:solidFill>
                  <a:schemeClr val="bg1"/>
                </a:solidFill>
              </a:rPr>
              <a:t>รอบ 2</a:t>
            </a:r>
            <a:r>
              <a:rPr lang="th-TH" b="1" dirty="0" smtClean="0">
                <a:solidFill>
                  <a:schemeClr val="bg1"/>
                </a:solidFill>
              </a:rPr>
              <a:t> 		แจ้งจัดสรร 29,500,300 บาท</a:t>
            </a:r>
          </a:p>
          <a:p>
            <a:r>
              <a:rPr lang="th-TH" b="1" dirty="0" smtClean="0">
                <a:solidFill>
                  <a:schemeClr val="bg1"/>
                </a:solidFill>
              </a:rPr>
              <a:t>	ครุภัณฑ์ 21 รายการ 245 ชิ้น 28,539,000บาท</a:t>
            </a:r>
          </a:p>
          <a:p>
            <a:r>
              <a:rPr lang="th-TH" b="1" dirty="0" smtClean="0">
                <a:solidFill>
                  <a:schemeClr val="bg1"/>
                </a:solidFill>
              </a:rPr>
              <a:t>	สิ่งก่อสร้าง                 7 ที่       961,300 บาท </a:t>
            </a:r>
          </a:p>
          <a:p>
            <a:r>
              <a:rPr lang="th-TH" b="1" dirty="0">
                <a:solidFill>
                  <a:schemeClr val="bg1"/>
                </a:solidFill>
              </a:rPr>
              <a:t>	</a:t>
            </a:r>
            <a:r>
              <a:rPr lang="th-TH" b="1" dirty="0" smtClean="0">
                <a:solidFill>
                  <a:schemeClr val="bg1"/>
                </a:solidFill>
              </a:rPr>
              <a:t>คืนปรับปรุงระบบปรับอากาศ </a:t>
            </a:r>
            <a:r>
              <a:rPr lang="th-TH" b="1" dirty="0">
                <a:solidFill>
                  <a:schemeClr val="bg1"/>
                </a:solidFill>
              </a:rPr>
              <a:t>2</a:t>
            </a:r>
            <a:r>
              <a:rPr lang="th-TH" b="1" dirty="0" smtClean="0">
                <a:solidFill>
                  <a:schemeClr val="bg1"/>
                </a:solidFill>
              </a:rPr>
              <a:t> ที่(</a:t>
            </a:r>
            <a:r>
              <a:rPr lang="th-TH" b="1" dirty="0" err="1" smtClean="0">
                <a:solidFill>
                  <a:schemeClr val="bg1"/>
                </a:solidFill>
              </a:rPr>
              <a:t>รพ.บร</a:t>
            </a:r>
            <a:r>
              <a:rPr lang="th-TH" b="1" dirty="0" smtClean="0">
                <a:solidFill>
                  <a:schemeClr val="bg1"/>
                </a:solidFill>
              </a:rPr>
              <a:t>.,รพ.ลง.) 283,000 บาท</a:t>
            </a:r>
            <a:endParaRPr lang="th-TH" b="1" dirty="0">
              <a:solidFill>
                <a:schemeClr val="bg1"/>
              </a:solidFill>
            </a:endParaRPr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4032250" y="2889250"/>
          <a:ext cx="1079500" cy="1079500"/>
        </p:xfrm>
        <a:graphic>
          <a:graphicData uri="http://schemas.openxmlformats.org/presentationml/2006/ole">
            <p:oleObj spid="_x0000_s1026" name="PDF" r:id="rId4" imgW="1080000" imgH="1080000" progId="FoxitPhantom.Document">
              <p:embed/>
            </p:oleObj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072198" y="95022"/>
            <a:ext cx="28575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เอกสารหมายเลข</a:t>
            </a:r>
            <a:r>
              <a:rPr lang="th-TH" sz="3600" b="1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...4..</a:t>
            </a:r>
            <a:endParaRPr lang="th-TH" sz="3600" b="1" dirty="0">
              <a:solidFill>
                <a:srgbClr val="0000FF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7504" y="507944"/>
            <a:ext cx="9036496" cy="627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600" b="1" dirty="0" smtClean="0">
                <a:solidFill>
                  <a:srgbClr val="CC00CC"/>
                </a:solidFill>
              </a:rPr>
              <a:t>ผลการดำเนินงาน         </a:t>
            </a:r>
            <a:r>
              <a:rPr lang="th-TH" sz="6600" b="1" u="sng" dirty="0" smtClean="0">
                <a:solidFill>
                  <a:schemeClr val="accent6">
                    <a:lumMod val="75000"/>
                  </a:schemeClr>
                </a:solidFill>
              </a:rPr>
              <a:t>รอบที่ 1 </a:t>
            </a:r>
          </a:p>
          <a:p>
            <a:r>
              <a:rPr lang="th-TH" sz="3200" dirty="0" smtClean="0">
                <a:solidFill>
                  <a:schemeClr val="bg1"/>
                </a:solidFill>
              </a:rPr>
              <a:t>	⃝  </a:t>
            </a:r>
            <a:r>
              <a:rPr lang="th-TH" sz="4000" b="1" dirty="0" smtClean="0">
                <a:solidFill>
                  <a:schemeClr val="bg1"/>
                </a:solidFill>
              </a:rPr>
              <a:t>ครุภัณฑ์  1 รายการ 2 ชิ้น 900,000 บาท</a:t>
            </a:r>
          </a:p>
          <a:p>
            <a:r>
              <a:rPr lang="th-TH" sz="3200" dirty="0" smtClean="0">
                <a:solidFill>
                  <a:srgbClr val="00B0F0"/>
                </a:solidFill>
              </a:rPr>
              <a:t>                   </a:t>
            </a:r>
            <a:r>
              <a:rPr lang="th-TH" sz="3200" b="1" dirty="0" smtClean="0">
                <a:solidFill>
                  <a:srgbClr val="00B0F0"/>
                </a:solidFill>
              </a:rPr>
              <a:t>-ทำสัญญา 899,800 บาท เบิกจ่ายเรียบร้อยแล้ว</a:t>
            </a:r>
          </a:p>
          <a:p>
            <a:r>
              <a:rPr lang="th-TH" sz="3200" dirty="0" smtClean="0">
                <a:solidFill>
                  <a:srgbClr val="00B0F0"/>
                </a:solidFill>
              </a:rPr>
              <a:t>             </a:t>
            </a:r>
            <a:r>
              <a:rPr lang="th-TH" sz="3200" dirty="0" smtClean="0">
                <a:solidFill>
                  <a:schemeClr val="bg1"/>
                </a:solidFill>
              </a:rPr>
              <a:t>⃝  </a:t>
            </a:r>
            <a:r>
              <a:rPr lang="th-TH" sz="4000" b="1" dirty="0" smtClean="0">
                <a:solidFill>
                  <a:schemeClr val="bg1"/>
                </a:solidFill>
              </a:rPr>
              <a:t>สิ่งก่อสร้าง 2 รายการ 3 ที่ 331,200 บาท</a:t>
            </a:r>
          </a:p>
          <a:p>
            <a:r>
              <a:rPr lang="th-TH" sz="3200" b="1" dirty="0" smtClean="0">
                <a:solidFill>
                  <a:srgbClr val="CC3300"/>
                </a:solidFill>
              </a:rPr>
              <a:t>           -</a:t>
            </a:r>
            <a:r>
              <a:rPr lang="th-TH" sz="3200" b="1" dirty="0" smtClean="0">
                <a:solidFill>
                  <a:srgbClr val="FF0000"/>
                </a:solidFill>
              </a:rPr>
              <a:t>ปรับปรุงหอพักผู้ป่วยเพื่อรองรับผู้ป่วยติดเชื้อ </a:t>
            </a:r>
            <a:r>
              <a:rPr lang="en-US" sz="3200" b="1" dirty="0" smtClean="0">
                <a:solidFill>
                  <a:srgbClr val="FF0000"/>
                </a:solidFill>
              </a:rPr>
              <a:t>COVI-19 </a:t>
            </a:r>
            <a:endParaRPr lang="th-TH" sz="3200" b="1" dirty="0" smtClean="0">
              <a:solidFill>
                <a:srgbClr val="FF0000"/>
              </a:solidFill>
            </a:endParaRPr>
          </a:p>
          <a:p>
            <a:r>
              <a:rPr lang="th-TH" sz="3200" b="1" dirty="0">
                <a:solidFill>
                  <a:srgbClr val="FF0000"/>
                </a:solidFill>
              </a:rPr>
              <a:t> </a:t>
            </a:r>
            <a:r>
              <a:rPr lang="th-TH" sz="3200" b="1" dirty="0" smtClean="0">
                <a:solidFill>
                  <a:srgbClr val="FF0000"/>
                </a:solidFill>
              </a:rPr>
              <a:t>          ชนิดมีระบบกรองอากาศ (สำหรับผู้ป่วยพิเศษชนิดมีห้องน้ำ)</a:t>
            </a:r>
          </a:p>
          <a:p>
            <a:r>
              <a:rPr lang="th-TH" sz="3200" b="1" dirty="0" smtClean="0">
                <a:solidFill>
                  <a:srgbClr val="FF0000"/>
                </a:solidFill>
              </a:rPr>
              <a:t>                   รพ.เขาสมิง      2 ที่       220,800 บาท</a:t>
            </a:r>
          </a:p>
          <a:p>
            <a:r>
              <a:rPr lang="th-TH" sz="3200" b="1" dirty="0" smtClean="0">
                <a:solidFill>
                  <a:srgbClr val="FF0000"/>
                </a:solidFill>
              </a:rPr>
              <a:t>                    รพ.แหลมงอบ 1 ที่       110,400 บาท</a:t>
            </a:r>
          </a:p>
          <a:p>
            <a:r>
              <a:rPr lang="th-TH" sz="3200" b="1" dirty="0" smtClean="0">
                <a:solidFill>
                  <a:srgbClr val="FF0000"/>
                </a:solidFill>
              </a:rPr>
              <a:t>        วิธีเฉพาะเจาะจง รายงานผลการพิจารณาแล้ว</a:t>
            </a:r>
            <a:br>
              <a:rPr lang="th-TH" sz="3200" b="1" dirty="0" smtClean="0">
                <a:solidFill>
                  <a:srgbClr val="FF0000"/>
                </a:solidFill>
              </a:rPr>
            </a:br>
            <a:r>
              <a:rPr lang="th-TH" sz="3200" b="1" dirty="0" smtClean="0">
                <a:solidFill>
                  <a:srgbClr val="FF0000"/>
                </a:solidFill>
              </a:rPr>
              <a:t>        คาดว่าจะลงนามสัญญา ต้นเดือน สิงหาคม 2564 </a:t>
            </a:r>
          </a:p>
          <a:p>
            <a:endParaRPr lang="th-TH" sz="3200" b="1" dirty="0">
              <a:solidFill>
                <a:srgbClr val="00B0F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940152" y="5157192"/>
            <a:ext cx="1847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h-TH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สี่เหลี่ยมผืนผ้า 2"/>
          <p:cNvSpPr/>
          <p:nvPr/>
        </p:nvSpPr>
        <p:spPr>
          <a:xfrm>
            <a:off x="115714" y="423507"/>
            <a:ext cx="8964488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6600" b="1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                 </a:t>
            </a:r>
            <a:r>
              <a:rPr lang="th-TH" sz="3600" b="1" dirty="0" smtClean="0">
                <a:solidFill>
                  <a:srgbClr val="CC00CC"/>
                </a:solidFill>
              </a:rPr>
              <a:t>ผลการดำเนินงาน   </a:t>
            </a:r>
            <a:r>
              <a:rPr lang="th-TH" sz="6600" b="1" u="sng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รอบ</a:t>
            </a:r>
            <a:r>
              <a:rPr lang="th-TH" sz="6600" b="1" u="sng" dirty="0">
                <a:solidFill>
                  <a:schemeClr val="bg2">
                    <a:lumMod val="60000"/>
                    <a:lumOff val="40000"/>
                  </a:schemeClr>
                </a:solidFill>
              </a:rPr>
              <a:t>ที่ </a:t>
            </a:r>
            <a:r>
              <a:rPr lang="th-TH" sz="6600" b="1" u="sng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2 </a:t>
            </a:r>
          </a:p>
          <a:p>
            <a:r>
              <a:rPr lang="th-TH" sz="3600" b="1" dirty="0" smtClean="0">
                <a:solidFill>
                  <a:srgbClr val="0070C0"/>
                </a:solidFill>
              </a:rPr>
              <a:t>⃝ ครุภัณฑ์ 2 โครงการ วิธีประกวดราคาอิเล็กทรอนิกส์ </a:t>
            </a:r>
          </a:p>
          <a:p>
            <a:r>
              <a:rPr lang="th-TH" sz="3600" b="1" dirty="0" smtClean="0">
                <a:solidFill>
                  <a:srgbClr val="0070C0"/>
                </a:solidFill>
              </a:rPr>
              <a:t>     (</a:t>
            </a:r>
            <a:r>
              <a:rPr lang="en-US" sz="3600" b="1" dirty="0" smtClean="0">
                <a:solidFill>
                  <a:srgbClr val="0070C0"/>
                </a:solidFill>
              </a:rPr>
              <a:t>e-bidding</a:t>
            </a:r>
            <a:r>
              <a:rPr lang="th-TH" sz="3600" b="1" dirty="0" smtClean="0">
                <a:solidFill>
                  <a:srgbClr val="0070C0"/>
                </a:solidFill>
              </a:rPr>
              <a:t>)</a:t>
            </a:r>
          </a:p>
          <a:p>
            <a:r>
              <a:rPr lang="th-TH" sz="3600" b="1" dirty="0" smtClean="0">
                <a:solidFill>
                  <a:schemeClr val="accent6">
                    <a:lumMod val="75000"/>
                  </a:schemeClr>
                </a:solidFill>
              </a:rPr>
              <a:t>     ❶ </a:t>
            </a:r>
            <a:r>
              <a:rPr lang="th-TH" sz="3600" b="1" dirty="0" smtClean="0">
                <a:solidFill>
                  <a:schemeClr val="accent3">
                    <a:lumMod val="50000"/>
                  </a:schemeClr>
                </a:solidFill>
              </a:rPr>
              <a:t>ครุภัณฑ์การแพทย์ 20 รายการ 244 ชิ้น 25,942,655 บาท</a:t>
            </a:r>
          </a:p>
          <a:p>
            <a:r>
              <a:rPr lang="th-TH" sz="3600" b="1" dirty="0" smtClean="0">
                <a:solidFill>
                  <a:schemeClr val="accent3">
                    <a:lumMod val="50000"/>
                  </a:schemeClr>
                </a:solidFill>
              </a:rPr>
              <a:t>           ผู้ชนะเสนอราคา 9 ราย</a:t>
            </a:r>
          </a:p>
          <a:p>
            <a:r>
              <a:rPr lang="th-TH" sz="3600" b="1" dirty="0" smtClean="0">
                <a:solidFill>
                  <a:schemeClr val="accent3">
                    <a:lumMod val="50000"/>
                  </a:schemeClr>
                </a:solidFill>
              </a:rPr>
              <a:t>           รายงานผลการอุทธรณ์ 23 ก.ค.64</a:t>
            </a:r>
          </a:p>
          <a:p>
            <a:r>
              <a:rPr lang="th-TH" sz="3600" b="1" dirty="0" smtClean="0">
                <a:solidFill>
                  <a:schemeClr val="accent3">
                    <a:lumMod val="50000"/>
                  </a:schemeClr>
                </a:solidFill>
              </a:rPr>
              <a:t>           คาดว่าจะลงนามสัญญาแล้วเสร็จภายใน เดือน ส.ค.64</a:t>
            </a:r>
          </a:p>
          <a:p>
            <a:r>
              <a:rPr lang="th-TH" sz="3600" b="1" dirty="0" smtClean="0">
                <a:solidFill>
                  <a:schemeClr val="accent6">
                    <a:lumMod val="75000"/>
                  </a:schemeClr>
                </a:solidFill>
              </a:rPr>
              <a:t>     ❷ </a:t>
            </a:r>
            <a:r>
              <a:rPr lang="th-TH" sz="3600" b="1" dirty="0" smtClean="0">
                <a:solidFill>
                  <a:schemeClr val="accent4">
                    <a:lumMod val="75000"/>
                  </a:schemeClr>
                </a:solidFill>
              </a:rPr>
              <a:t>ครุภัณฑ์ยานพาหนะ 1 รายการ 1 ชิ้น 2,500,000 บาท</a:t>
            </a:r>
          </a:p>
          <a:p>
            <a:r>
              <a:rPr lang="th-TH" sz="3600" b="1" dirty="0" smtClean="0">
                <a:solidFill>
                  <a:schemeClr val="accent4">
                    <a:lumMod val="75000"/>
                  </a:schemeClr>
                </a:solidFill>
              </a:rPr>
              <a:t>           ลงนามสัญญา 11 มิ.ย.64  สิ้นสุดสัญญา 9 ก.ย.64</a:t>
            </a:r>
          </a:p>
          <a:p>
            <a:r>
              <a:rPr lang="th-TH" sz="3600" b="1" dirty="0" smtClean="0">
                <a:solidFill>
                  <a:schemeClr val="accent4">
                    <a:lumMod val="75000"/>
                  </a:schemeClr>
                </a:solidFill>
              </a:rPr>
              <a:t>           นัดส่งมอบ </a:t>
            </a:r>
            <a:r>
              <a:rPr lang="th-TH" sz="3600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sz="3600" b="1" dirty="0" smtClean="0">
                <a:solidFill>
                  <a:schemeClr val="accent4">
                    <a:lumMod val="75000"/>
                  </a:schemeClr>
                </a:solidFill>
              </a:rPr>
              <a:t>10 สิงหาคม 2564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67544" y="332656"/>
            <a:ext cx="8229600" cy="6192688"/>
          </a:xfrm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r>
              <a:rPr lang="th-TH" sz="10000" dirty="0" smtClean="0">
                <a:solidFill>
                  <a:srgbClr val="CC00CC"/>
                </a:solidFill>
              </a:rPr>
              <a:t>                              </a:t>
            </a:r>
            <a:r>
              <a:rPr lang="th-TH" sz="10000" b="1" dirty="0" smtClean="0">
                <a:solidFill>
                  <a:srgbClr val="CC00CC"/>
                </a:solidFill>
              </a:rPr>
              <a:t>ผลการดำเนินงาน             </a:t>
            </a:r>
            <a:r>
              <a:rPr lang="th-TH" sz="10000" b="1" u="sng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รอบ 2</a:t>
            </a:r>
          </a:p>
          <a:p>
            <a:pPr marL="0" indent="0">
              <a:buNone/>
            </a:pPr>
            <a:r>
              <a:rPr lang="th-TH" sz="4700" b="1" dirty="0" smtClean="0">
                <a:solidFill>
                  <a:srgbClr val="339933"/>
                </a:solidFill>
              </a:rPr>
              <a:t>⃝ </a:t>
            </a:r>
            <a:r>
              <a:rPr lang="th-TH" sz="6700" b="1" dirty="0" smtClean="0">
                <a:solidFill>
                  <a:srgbClr val="FF0000"/>
                </a:solidFill>
              </a:rPr>
              <a:t>สิ่งก่อสร้าง ปรับปรุงระบบอากาศและระบายอากาศ   </a:t>
            </a:r>
          </a:p>
          <a:p>
            <a:pPr marL="0" indent="0">
              <a:buNone/>
            </a:pPr>
            <a:r>
              <a:rPr lang="th-TH" sz="6700" b="1" dirty="0" smtClean="0">
                <a:solidFill>
                  <a:srgbClr val="FF0000"/>
                </a:solidFill>
              </a:rPr>
              <a:t>                                2 รายการ   5  ที่     483,500.-บาท</a:t>
            </a:r>
          </a:p>
          <a:p>
            <a:pPr marL="0" indent="0">
              <a:buNone/>
            </a:pPr>
            <a:r>
              <a:rPr lang="th-TH" sz="7000" b="1" dirty="0" smtClean="0">
                <a:solidFill>
                  <a:schemeClr val="bg1"/>
                </a:solidFill>
              </a:rPr>
              <a:t>❶</a:t>
            </a:r>
            <a:r>
              <a:rPr lang="th-TH" b="1" dirty="0" smtClean="0">
                <a:solidFill>
                  <a:schemeClr val="bg1"/>
                </a:solidFill>
              </a:rPr>
              <a:t> </a:t>
            </a:r>
            <a:r>
              <a:rPr lang="th-TH" sz="6000" b="1" dirty="0" smtClean="0">
                <a:solidFill>
                  <a:srgbClr val="0000FF"/>
                </a:solidFill>
              </a:rPr>
              <a:t>ปรับปรุงระบบปรับอากาศและระบายอากาศ </a:t>
            </a:r>
          </a:p>
          <a:p>
            <a:pPr marL="0" indent="0">
              <a:buNone/>
            </a:pPr>
            <a:r>
              <a:rPr lang="th-TH" sz="6000" b="1" dirty="0">
                <a:solidFill>
                  <a:srgbClr val="0000FF"/>
                </a:solidFill>
              </a:rPr>
              <a:t> </a:t>
            </a:r>
            <a:r>
              <a:rPr lang="th-TH" sz="6000" b="1" dirty="0" smtClean="0">
                <a:solidFill>
                  <a:srgbClr val="0000FF"/>
                </a:solidFill>
              </a:rPr>
              <a:t>     สำหรับห้องทันตก</a:t>
            </a:r>
            <a:r>
              <a:rPr lang="th-TH" sz="6000" b="1" dirty="0" err="1" smtClean="0">
                <a:solidFill>
                  <a:srgbClr val="0000FF"/>
                </a:solidFill>
              </a:rPr>
              <a:t>รรม</a:t>
            </a:r>
            <a:r>
              <a:rPr lang="th-TH" sz="6000" b="1" dirty="0" smtClean="0">
                <a:solidFill>
                  <a:srgbClr val="0000FF"/>
                </a:solidFill>
              </a:rPr>
              <a:t> </a:t>
            </a:r>
            <a:r>
              <a:rPr lang="en-US" sz="6000" b="1" dirty="0" smtClean="0">
                <a:solidFill>
                  <a:srgbClr val="0000FF"/>
                </a:solidFill>
              </a:rPr>
              <a:t>TYPE</a:t>
            </a:r>
            <a:r>
              <a:rPr lang="th-TH" sz="6000" b="1" dirty="0" smtClean="0">
                <a:solidFill>
                  <a:srgbClr val="0000FF"/>
                </a:solidFill>
              </a:rPr>
              <a:t> </a:t>
            </a:r>
            <a:r>
              <a:rPr lang="en-US" sz="6000" b="1" dirty="0" smtClean="0">
                <a:solidFill>
                  <a:srgbClr val="0000FF"/>
                </a:solidFill>
              </a:rPr>
              <a:t>B </a:t>
            </a:r>
            <a:r>
              <a:rPr lang="th-TH" sz="6000" b="1" dirty="0" smtClean="0">
                <a:solidFill>
                  <a:srgbClr val="0000FF"/>
                </a:solidFill>
              </a:rPr>
              <a:t>จำนวน 2 ที่ ๆ ละ 83,300 บาท </a:t>
            </a:r>
          </a:p>
          <a:p>
            <a:pPr marL="0" indent="0">
              <a:buNone/>
            </a:pPr>
            <a:r>
              <a:rPr lang="th-TH" sz="6000" b="1" dirty="0">
                <a:solidFill>
                  <a:srgbClr val="0000FF"/>
                </a:solidFill>
              </a:rPr>
              <a:t> </a:t>
            </a:r>
            <a:r>
              <a:rPr lang="th-TH" sz="6000" b="1" dirty="0" smtClean="0">
                <a:solidFill>
                  <a:srgbClr val="0000FF"/>
                </a:solidFill>
              </a:rPr>
              <a:t>     วงเงิน 167,400.- บาท ตามสัญญา   	รพ.แหลมงอบ</a:t>
            </a:r>
            <a:endParaRPr lang="th-TH" sz="6000" b="1" dirty="0">
              <a:solidFill>
                <a:srgbClr val="0000FF"/>
              </a:solidFill>
            </a:endParaRPr>
          </a:p>
          <a:p>
            <a:pPr marL="0" indent="0">
              <a:buNone/>
            </a:pPr>
            <a:r>
              <a:rPr lang="th-TH" sz="7000" b="1" dirty="0" smtClean="0">
                <a:solidFill>
                  <a:schemeClr val="bg1"/>
                </a:solidFill>
              </a:rPr>
              <a:t>❷</a:t>
            </a:r>
            <a:r>
              <a:rPr lang="th-TH" sz="8000" b="1" dirty="0">
                <a:solidFill>
                  <a:schemeClr val="bg1"/>
                </a:solidFill>
              </a:rPr>
              <a:t> </a:t>
            </a:r>
            <a:r>
              <a:rPr lang="th-TH" sz="6000" b="1" dirty="0" smtClean="0">
                <a:solidFill>
                  <a:schemeClr val="accent2">
                    <a:lumMod val="75000"/>
                  </a:schemeClr>
                </a:solidFill>
              </a:rPr>
              <a:t>ปรับปรุง</a:t>
            </a:r>
            <a:r>
              <a:rPr lang="th-TH" sz="6000" b="1" dirty="0">
                <a:solidFill>
                  <a:schemeClr val="accent2">
                    <a:lumMod val="75000"/>
                  </a:schemeClr>
                </a:solidFill>
              </a:rPr>
              <a:t>ระบบปรับอากาศและระบายอากาศ </a:t>
            </a:r>
            <a:endParaRPr lang="th-TH" sz="60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sz="6000" b="1" dirty="0" smtClean="0">
                <a:solidFill>
                  <a:schemeClr val="accent2">
                    <a:lumMod val="75000"/>
                  </a:schemeClr>
                </a:solidFill>
              </a:rPr>
              <a:t>        สำหรับ</a:t>
            </a:r>
            <a:r>
              <a:rPr lang="th-TH" sz="6000" b="1" dirty="0">
                <a:solidFill>
                  <a:schemeClr val="accent2">
                    <a:lumMod val="75000"/>
                  </a:schemeClr>
                </a:solidFill>
              </a:rPr>
              <a:t>ห้องทันตก</a:t>
            </a:r>
            <a:r>
              <a:rPr lang="th-TH" sz="6000" b="1" dirty="0" err="1">
                <a:solidFill>
                  <a:schemeClr val="accent2">
                    <a:lumMod val="75000"/>
                  </a:schemeClr>
                </a:solidFill>
              </a:rPr>
              <a:t>รรม</a:t>
            </a:r>
            <a:r>
              <a:rPr lang="th-TH" sz="6000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6000" b="1" dirty="0">
                <a:solidFill>
                  <a:schemeClr val="accent2">
                    <a:lumMod val="75000"/>
                  </a:schemeClr>
                </a:solidFill>
              </a:rPr>
              <a:t>TYPE</a:t>
            </a:r>
            <a:r>
              <a:rPr lang="th-TH" sz="6000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6000" b="1" dirty="0">
                <a:solidFill>
                  <a:schemeClr val="accent2">
                    <a:lumMod val="75000"/>
                  </a:schemeClr>
                </a:solidFill>
              </a:rPr>
              <a:t>B </a:t>
            </a:r>
            <a:r>
              <a:rPr lang="th-TH" sz="6000" b="1" dirty="0" smtClean="0">
                <a:solidFill>
                  <a:schemeClr val="accent2">
                    <a:lumMod val="75000"/>
                  </a:schemeClr>
                </a:solidFill>
              </a:rPr>
              <a:t>(เพิ่มค่าขนส่ง กรณีพื้นที่เกาะ) </a:t>
            </a:r>
          </a:p>
          <a:p>
            <a:pPr marL="0" indent="0">
              <a:buNone/>
            </a:pPr>
            <a:r>
              <a:rPr lang="th-TH" sz="6000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th-TH" sz="6000" b="1" dirty="0" smtClean="0">
                <a:solidFill>
                  <a:schemeClr val="accent2">
                    <a:lumMod val="75000"/>
                  </a:schemeClr>
                </a:solidFill>
              </a:rPr>
              <a:t>       จำนวน </a:t>
            </a:r>
            <a:r>
              <a:rPr lang="th-TH" sz="6000" b="1" dirty="0">
                <a:solidFill>
                  <a:schemeClr val="accent2">
                    <a:lumMod val="75000"/>
                  </a:schemeClr>
                </a:solidFill>
              </a:rPr>
              <a:t>3 ที่ </a:t>
            </a:r>
            <a:r>
              <a:rPr lang="th-TH" sz="6000" b="1" dirty="0" smtClean="0">
                <a:solidFill>
                  <a:schemeClr val="accent2">
                    <a:lumMod val="75000"/>
                  </a:schemeClr>
                </a:solidFill>
              </a:rPr>
              <a:t>วงเงิน 383,400 บาท </a:t>
            </a:r>
          </a:p>
          <a:p>
            <a:pPr marL="0" indent="0">
              <a:buNone/>
            </a:pPr>
            <a:r>
              <a:rPr lang="th-TH" sz="6000" b="1" dirty="0" smtClean="0">
                <a:solidFill>
                  <a:schemeClr val="accent2">
                    <a:lumMod val="75000"/>
                  </a:schemeClr>
                </a:solidFill>
              </a:rPr>
              <a:t>	รพ.เกาะช้าง 2 ที่ ๆ ละ 103,700 บาท เป็นเงิน 207,400 บาท </a:t>
            </a:r>
            <a:r>
              <a:rPr lang="th-TH" sz="6000" b="1" dirty="0">
                <a:solidFill>
                  <a:srgbClr val="0000FF"/>
                </a:solidFill>
              </a:rPr>
              <a:t>ตามสัญญา </a:t>
            </a:r>
            <a:endParaRPr lang="th-TH" sz="60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th-TH" sz="6000" b="1" dirty="0" smtClean="0">
                <a:solidFill>
                  <a:schemeClr val="accent2">
                    <a:lumMod val="75000"/>
                  </a:schemeClr>
                </a:solidFill>
              </a:rPr>
              <a:t>	รพ.เกาะกูด 1 ที่                             เป็นเงิน 108,700 บาท </a:t>
            </a:r>
            <a:r>
              <a:rPr lang="th-TH" sz="6000" b="1" dirty="0">
                <a:solidFill>
                  <a:srgbClr val="0000FF"/>
                </a:solidFill>
              </a:rPr>
              <a:t>ตามสัญญา </a:t>
            </a:r>
            <a:endParaRPr lang="th-TH" sz="60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0" indent="0" algn="ctr">
              <a:buNone/>
            </a:pPr>
            <a:r>
              <a:rPr lang="th-TH" sz="4500" b="1" dirty="0" smtClean="0">
                <a:solidFill>
                  <a:schemeClr val="accent6">
                    <a:lumMod val="75000"/>
                  </a:schemeClr>
                </a:solidFill>
              </a:rPr>
              <a:t>	</a:t>
            </a:r>
            <a:r>
              <a:rPr lang="th-TH" sz="9000" b="1" dirty="0" smtClean="0">
                <a:solidFill>
                  <a:schemeClr val="bg1"/>
                </a:solidFill>
              </a:rPr>
              <a:t>สัญญาลงนาม 20 ก.ค.64</a:t>
            </a:r>
          </a:p>
          <a:p>
            <a:pPr marL="0" indent="0" algn="ctr">
              <a:buNone/>
            </a:pPr>
            <a:r>
              <a:rPr lang="th-TH" sz="9000" b="1" dirty="0" smtClean="0">
                <a:solidFill>
                  <a:schemeClr val="bg1"/>
                </a:solidFill>
              </a:rPr>
              <a:t>	กำหนดส่งมอบ ภายใน 19 ส.ค.64 (30 วัน)</a:t>
            </a:r>
          </a:p>
          <a:p>
            <a:endParaRPr lang="th-TH" sz="9800" dirty="0"/>
          </a:p>
        </p:txBody>
      </p:sp>
    </p:spTree>
    <p:extLst>
      <p:ext uri="{BB962C8B-B14F-4D97-AF65-F5344CB8AC3E}">
        <p14:creationId xmlns:p14="http://schemas.microsoft.com/office/powerpoint/2010/main" xmlns="" val="47616636"/>
      </p:ext>
    </p:extLst>
  </p:cSld>
  <p:clrMapOvr>
    <a:masterClrMapping/>
  </p:clrMapOvr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437</TotalTime>
  <Words>188</Words>
  <Application>Microsoft Office PowerPoint</Application>
  <PresentationFormat>นำเสนอทางหน้าจอ (4:3)</PresentationFormat>
  <Paragraphs>46</Paragraphs>
  <Slides>4</Slides>
  <Notes>0</Notes>
  <HiddenSlides>0</HiddenSlides>
  <MMClips>0</MMClips>
  <ScaleCrop>false</ScaleCrop>
  <HeadingPairs>
    <vt:vector size="6" baseType="variant">
      <vt:variant>
        <vt:lpstr>ชุดรูปแบบ</vt:lpstr>
      </vt:variant>
      <vt:variant>
        <vt:i4>1</vt:i4>
      </vt:variant>
      <vt:variant>
        <vt:lpstr>เซิร์ฟเวอร์ OLE ฝังตัว</vt:lpstr>
      </vt:variant>
      <vt:variant>
        <vt:i4>1</vt:i4>
      </vt:variant>
      <vt:variant>
        <vt:lpstr>ชื่อเรื่องภาพนิ่ง</vt:lpstr>
      </vt:variant>
      <vt:variant>
        <vt:i4>4</vt:i4>
      </vt:variant>
    </vt:vector>
  </HeadingPairs>
  <TitlesOfParts>
    <vt:vector size="6" baseType="lpstr">
      <vt:lpstr>ชุดรูปแบบของ Office</vt:lpstr>
      <vt:lpstr>PDF Document</vt:lpstr>
      <vt:lpstr>ภาพนิ่ง 1</vt:lpstr>
      <vt:lpstr>ภาพนิ่ง 2</vt:lpstr>
      <vt:lpstr>ภาพนิ่ง 3</vt:lpstr>
      <vt:lpstr>ภาพนิ่ง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mookYOTA</dc:creator>
  <cp:lastModifiedBy>pc4</cp:lastModifiedBy>
  <cp:revision>46</cp:revision>
  <dcterms:created xsi:type="dcterms:W3CDTF">2021-07-21T09:35:25Z</dcterms:created>
  <dcterms:modified xsi:type="dcterms:W3CDTF">2021-07-27T07:43:46Z</dcterms:modified>
</cp:coreProperties>
</file>